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4" r:id="rId19"/>
    <p:sldId id="277" r:id="rId20"/>
    <p:sldId id="275" r:id="rId21"/>
    <p:sldId id="278" r:id="rId22"/>
    <p:sldId id="276" r:id="rId23"/>
    <p:sldId id="27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3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25BA0A76-0E49-444A-824C-4A40CE75A433}" type="datetimeFigureOut">
              <a:rPr lang="ru-RU" smtClean="0"/>
              <a:pPr/>
              <a:t>19.12.2013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F06CD4D-AA95-45DE-B890-0D0BD798DC7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5BA0A76-0E49-444A-824C-4A40CE75A433}" type="datetimeFigureOut">
              <a:rPr lang="ru-RU" smtClean="0"/>
              <a:pPr/>
              <a:t>19.12.2013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06CD4D-AA95-45DE-B890-0D0BD798DC7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5BA0A76-0E49-444A-824C-4A40CE75A433}" type="datetimeFigureOut">
              <a:rPr lang="ru-RU" smtClean="0"/>
              <a:pPr/>
              <a:t>19.12.2013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06CD4D-AA95-45DE-B890-0D0BD798DC7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25BA0A76-0E49-444A-824C-4A40CE75A433}" type="datetimeFigureOut">
              <a:rPr lang="ru-RU" smtClean="0"/>
              <a:pPr/>
              <a:t>19.12.2013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F06CD4D-AA95-45DE-B890-0D0BD798DC7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25BA0A76-0E49-444A-824C-4A40CE75A433}" type="datetimeFigureOut">
              <a:rPr lang="ru-RU" smtClean="0"/>
              <a:pPr/>
              <a:t>19.12.2013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F06CD4D-AA95-45DE-B890-0D0BD798DC71}"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25BA0A76-0E49-444A-824C-4A40CE75A433}" type="datetimeFigureOut">
              <a:rPr lang="ru-RU" smtClean="0"/>
              <a:pPr/>
              <a:t>19.12.2013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F06CD4D-AA95-45DE-B890-0D0BD798DC7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25BA0A76-0E49-444A-824C-4A40CE75A433}" type="datetimeFigureOut">
              <a:rPr lang="ru-RU" smtClean="0"/>
              <a:pPr/>
              <a:t>19.12.2013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F06CD4D-AA95-45DE-B890-0D0BD798DC7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5BA0A76-0E49-444A-824C-4A40CE75A433}" type="datetimeFigureOut">
              <a:rPr lang="ru-RU" smtClean="0"/>
              <a:pPr/>
              <a:t>19.12.2013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06CD4D-AA95-45DE-B890-0D0BD798DC7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25BA0A76-0E49-444A-824C-4A40CE75A433}" type="datetimeFigureOut">
              <a:rPr lang="ru-RU" smtClean="0"/>
              <a:pPr/>
              <a:t>19.12.2013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F06CD4D-AA95-45DE-B890-0D0BD798DC7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25BA0A76-0E49-444A-824C-4A40CE75A433}" type="datetimeFigureOut">
              <a:rPr lang="ru-RU" smtClean="0"/>
              <a:pPr/>
              <a:t>19.12.2013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F06CD4D-AA95-45DE-B890-0D0BD798DC7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25BA0A76-0E49-444A-824C-4A40CE75A433}" type="datetimeFigureOut">
              <a:rPr lang="ru-RU" smtClean="0"/>
              <a:pPr/>
              <a:t>19.12.2013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F06CD4D-AA95-45DE-B890-0D0BD798DC7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5BA0A76-0E49-444A-824C-4A40CE75A433}" type="datetimeFigureOut">
              <a:rPr lang="ru-RU" smtClean="0"/>
              <a:pPr/>
              <a:t>19.12.2013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F06CD4D-AA95-45DE-B890-0D0BD798DC7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yandex.ru/"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yandex.r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yandex.r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1538" y="357166"/>
            <a:ext cx="7215238" cy="3214709"/>
          </a:xfrm>
        </p:spPr>
        <p:txBody>
          <a:bodyPr>
            <a:normAutofit/>
          </a:bodyPr>
          <a:lstStyle/>
          <a:p>
            <a:pPr algn="ctr"/>
            <a:r>
              <a:rPr lang="ru-RU" b="1" dirty="0" smtClean="0"/>
              <a:t>НЕ ОСТАВЛЯЙТЕ ДЕТЕЙ БЕЗ НАДЗОРА!</a:t>
            </a:r>
            <a:r>
              <a:rPr lang="ru-RU" dirty="0" smtClean="0"/>
              <a:t/>
            </a:r>
            <a:br>
              <a:rPr lang="ru-RU" dirty="0" smtClean="0"/>
            </a:br>
            <a:endParaRPr lang="ru-RU" dirty="0"/>
          </a:p>
        </p:txBody>
      </p:sp>
      <p:sp>
        <p:nvSpPr>
          <p:cNvPr id="3" name="Подзаголовок 2"/>
          <p:cNvSpPr>
            <a:spLocks noGrp="1"/>
          </p:cNvSpPr>
          <p:nvPr>
            <p:ph type="subTitle" idx="1"/>
          </p:nvPr>
        </p:nvSpPr>
        <p:spPr>
          <a:xfrm>
            <a:off x="428596" y="5000636"/>
            <a:ext cx="5000660" cy="1071570"/>
          </a:xfrm>
        </p:spPr>
        <p:txBody>
          <a:bodyPr/>
          <a:lstStyle/>
          <a:p>
            <a:r>
              <a:rPr lang="ru-RU" dirty="0" smtClean="0"/>
              <a:t>Соц. педагог: Хомякова Елена Алексеевна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285728"/>
            <a:ext cx="5357850" cy="5293757"/>
          </a:xfrm>
          <a:prstGeom prst="rect">
            <a:avLst/>
          </a:prstGeom>
        </p:spPr>
        <p:txBody>
          <a:bodyPr wrap="square">
            <a:spAutoFit/>
          </a:bodyPr>
          <a:lstStyle/>
          <a:p>
            <a:r>
              <a:rPr lang="ru-RU" sz="2000" dirty="0" smtClean="0"/>
              <a:t>2. Родителям следует подходить к вопросу о надзоре за подростком с точки зрения заботы, дружеского наставления и уважения. Ответы на многие вопросы могут быть даны из чистой любезности, следует помнить об этом. Необходимо знать примерное время возвращения того или иного члена семьи домой и знать, как связаться друг с другом в случае непредвиденных ситуаций. Для детей также важно знать, где находятся их родители, и как с ними связаться. Это не что иное, как проявление уважения по отношению друг к другу и разумная забота о безопасности членов семьи. </a:t>
            </a:r>
            <a:r>
              <a:rPr lang="ru-RU" dirty="0" smtClean="0"/>
              <a:t/>
            </a:r>
            <a:br>
              <a:rPr lang="ru-RU" dirty="0" smtClean="0"/>
            </a:br>
            <a:endParaRPr lang="ru-RU" dirty="0"/>
          </a:p>
        </p:txBody>
      </p:sp>
      <p:pic>
        <p:nvPicPr>
          <p:cNvPr id="22532" name="Picture 4" descr="http://knigge.ru/images/ssora_s_roditelyami-04.jpg"/>
          <p:cNvPicPr>
            <a:picLocks noChangeAspect="1" noChangeArrowheads="1"/>
          </p:cNvPicPr>
          <p:nvPr/>
        </p:nvPicPr>
        <p:blipFill>
          <a:blip r:embed="rId2"/>
          <a:srcRect/>
          <a:stretch>
            <a:fillRect/>
          </a:stretch>
        </p:blipFill>
        <p:spPr bwMode="auto">
          <a:xfrm>
            <a:off x="5572132" y="2022108"/>
            <a:ext cx="3429024" cy="44787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43438" y="0"/>
            <a:ext cx="4500562" cy="6555641"/>
          </a:xfrm>
          <a:prstGeom prst="rect">
            <a:avLst/>
          </a:prstGeom>
        </p:spPr>
        <p:txBody>
          <a:bodyPr wrap="square">
            <a:spAutoFit/>
          </a:bodyPr>
          <a:lstStyle/>
          <a:p>
            <a:r>
              <a:rPr lang="ru-RU" sz="2400" dirty="0" smtClean="0"/>
              <a:t>3. Начните практиковать определенные правила поведения, когда Ваши дети достаточно юны, и сами представляйте идеальный пример. Если ходите быть в курсе местоположения детей, сами всегда докладывайте им, куда идете. В самом раннем возрасте объясните и покажите им, насколько важно всем членам семьи всегда быть на связи и заботиться друг о друге. </a:t>
            </a:r>
            <a:br>
              <a:rPr lang="ru-RU" sz="2400" dirty="0" smtClean="0"/>
            </a:br>
            <a:r>
              <a:rPr lang="ru-RU" dirty="0" smtClean="0"/>
              <a:t/>
            </a:r>
            <a:br>
              <a:rPr lang="ru-RU" dirty="0" smtClean="0"/>
            </a:br>
            <a:endParaRPr lang="ru-RU" dirty="0"/>
          </a:p>
        </p:txBody>
      </p:sp>
      <p:pic>
        <p:nvPicPr>
          <p:cNvPr id="23554" name="Picture 2" descr="https://encrypted-tbn0.gstatic.com/images?q=tbn:ANd9GcR4GY9vC5VxEbfldAoZG0DN6i7MQ_C0Y-3GqlIszWdIdgGDYQM09g"/>
          <p:cNvPicPr>
            <a:picLocks noChangeAspect="1" noChangeArrowheads="1"/>
          </p:cNvPicPr>
          <p:nvPr/>
        </p:nvPicPr>
        <p:blipFill>
          <a:blip r:embed="rId2"/>
          <a:srcRect/>
          <a:stretch>
            <a:fillRect/>
          </a:stretch>
        </p:blipFill>
        <p:spPr bwMode="auto">
          <a:xfrm>
            <a:off x="214282" y="2071678"/>
            <a:ext cx="4429156" cy="478632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5984" y="0"/>
            <a:ext cx="4286280" cy="928670"/>
          </a:xfrm>
        </p:spPr>
        <p:txBody>
          <a:bodyPr/>
          <a:lstStyle/>
          <a:p>
            <a:pPr algn="ctr"/>
            <a:r>
              <a:rPr lang="ru-RU" dirty="0" smtClean="0"/>
              <a:t>Наши дни</a:t>
            </a:r>
            <a:endParaRPr lang="ru-RU" dirty="0"/>
          </a:p>
        </p:txBody>
      </p:sp>
      <p:pic>
        <p:nvPicPr>
          <p:cNvPr id="3" name="Рисунок 2" descr="http://cs9633.userapi.com/u86888485/-14/x_62ab4cc6.jpg">
            <a:hlinkClick r:id="rId2"/>
          </p:cNvPr>
          <p:cNvPicPr/>
          <p:nvPr/>
        </p:nvPicPr>
        <p:blipFill>
          <a:blip r:embed="rId3"/>
          <a:srcRect/>
          <a:stretch>
            <a:fillRect/>
          </a:stretch>
        </p:blipFill>
        <p:spPr bwMode="auto">
          <a:xfrm>
            <a:off x="285720" y="1000108"/>
            <a:ext cx="8358246" cy="564360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cs9632.vk.me/u124739700/126705416/x_d4957382.jpg">
            <a:hlinkClick r:id="rId2"/>
          </p:cNvPr>
          <p:cNvPicPr/>
          <p:nvPr/>
        </p:nvPicPr>
        <p:blipFill>
          <a:blip r:embed="rId3"/>
          <a:srcRect/>
          <a:stretch>
            <a:fillRect/>
          </a:stretch>
        </p:blipFill>
        <p:spPr bwMode="auto">
          <a:xfrm>
            <a:off x="428596" y="285728"/>
            <a:ext cx="8215370" cy="628654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www.adzinstva.by/wp-content/uploads/2012/09/187821226-2.jpg">
            <a:hlinkClick r:id="rId2"/>
          </p:cNvPr>
          <p:cNvPicPr/>
          <p:nvPr/>
        </p:nvPicPr>
        <p:blipFill>
          <a:blip r:embed="rId3"/>
          <a:srcRect/>
          <a:stretch>
            <a:fillRect/>
          </a:stretch>
        </p:blipFill>
        <p:spPr bwMode="auto">
          <a:xfrm>
            <a:off x="214282" y="214290"/>
            <a:ext cx="5572164" cy="4833960"/>
          </a:xfrm>
          <a:prstGeom prst="rect">
            <a:avLst/>
          </a:prstGeom>
          <a:noFill/>
          <a:ln w="9525">
            <a:noFill/>
            <a:miter lim="800000"/>
            <a:headEnd/>
            <a:tailEnd/>
          </a:ln>
        </p:spPr>
      </p:pic>
      <p:sp>
        <p:nvSpPr>
          <p:cNvPr id="24577" name="Rectangle 1"/>
          <p:cNvSpPr>
            <a:spLocks noChangeArrowheads="1"/>
          </p:cNvSpPr>
          <p:nvPr/>
        </p:nvSpPr>
        <p:spPr bwMode="auto">
          <a:xfrm>
            <a:off x="6000760" y="642918"/>
            <a:ext cx="314324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lumMod val="95000"/>
                  </a:schemeClr>
                </a:solidFill>
                <a:effectLst/>
                <a:latin typeface="Helvetica"/>
                <a:ea typeface="Times New Roman" pitchFamily="18" charset="0"/>
                <a:cs typeface="Times New Roman" pitchFamily="18" charset="0"/>
              </a:rPr>
              <a:t>Дети и подростки развивают самооценку в зависимости от степени участия родителей в их жизни. Некоторых подростков родительское вмешательство и надзор сильно раздражают, но ведь мы беспокоимся только о тех вещах, которые действительно представляют для нас важность. Поэтому родительский надзор не стоит расценивать как строгое наблюдение, это всего лишь проявление любви и заботы. Это хорошее послание любому подростку.</a:t>
            </a:r>
            <a:endParaRPr kumimoji="0" lang="ru-RU" sz="1600" b="0" i="0" u="none" strike="noStrike" cap="none" normalizeH="0" baseline="0" dirty="0" smtClean="0">
              <a:ln>
                <a:noFill/>
              </a:ln>
              <a:solidFill>
                <a:schemeClr val="tx1">
                  <a:lumMod val="9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28605"/>
            <a:ext cx="4000528" cy="5355312"/>
          </a:xfrm>
          <a:prstGeom prst="rect">
            <a:avLst/>
          </a:prstGeom>
        </p:spPr>
        <p:txBody>
          <a:bodyPr wrap="square">
            <a:spAutoFit/>
          </a:bodyPr>
          <a:lstStyle/>
          <a:p>
            <a:r>
              <a:rPr lang="ru-RU" dirty="0" smtClean="0"/>
              <a:t>Семья - главный институт воспитания. То, что человек приобретает в семье, он сохраняет в течение всей последующей жизни. </a:t>
            </a:r>
            <a:br>
              <a:rPr lang="ru-RU" dirty="0" smtClean="0"/>
            </a:br>
            <a:r>
              <a:rPr lang="ru-RU" dirty="0" smtClean="0"/>
              <a:t/>
            </a:r>
            <a:br>
              <a:rPr lang="ru-RU" dirty="0" smtClean="0"/>
            </a:br>
            <a:r>
              <a:rPr lang="ru-RU" dirty="0" smtClean="0"/>
              <a:t>Семья создаёт у человека понятие дома не как помещения, где он живёт, а как чувства, ощущение места, где его ждут, любят, ценят, понимают и защищают.</a:t>
            </a:r>
          </a:p>
          <a:p>
            <a:r>
              <a:rPr lang="ru-RU" dirty="0" smtClean="0"/>
              <a:t>Внимательные родители ни за что не оставят без внимания изменившееся поведение ребенка. Поэтому так важно, чтобы в семье между родителями и детьми были доверительные отношения.</a:t>
            </a:r>
            <a:endParaRPr lang="ru-RU" dirty="0"/>
          </a:p>
        </p:txBody>
      </p:sp>
      <p:pic>
        <p:nvPicPr>
          <p:cNvPr id="27650" name="Picture 2" descr="https://encrypted-tbn3.gstatic.com/images?q=tbn:ANd9GcQADYmbV45Ew5iUL53iife4s-GwqwfxNEt2We2sVtwyY5Bc4pMG"/>
          <p:cNvPicPr>
            <a:picLocks noChangeAspect="1" noChangeArrowheads="1"/>
          </p:cNvPicPr>
          <p:nvPr/>
        </p:nvPicPr>
        <p:blipFill>
          <a:blip r:embed="rId2"/>
          <a:srcRect/>
          <a:stretch>
            <a:fillRect/>
          </a:stretch>
        </p:blipFill>
        <p:spPr bwMode="auto">
          <a:xfrm>
            <a:off x="4569222" y="1928802"/>
            <a:ext cx="4360496" cy="478634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28926" y="1"/>
            <a:ext cx="6000792" cy="7540526"/>
          </a:xfrm>
          <a:prstGeom prst="rect">
            <a:avLst/>
          </a:prstGeom>
        </p:spPr>
        <p:txBody>
          <a:bodyPr wrap="square">
            <a:spAutoFit/>
          </a:bodyPr>
          <a:lstStyle/>
          <a:p>
            <a:r>
              <a:rPr lang="ru-RU" sz="1600" dirty="0" smtClean="0">
                <a:solidFill>
                  <a:schemeClr val="accent1">
                    <a:lumMod val="75000"/>
                  </a:schemeClr>
                </a:solidFill>
              </a:rPr>
              <a:t>Занятость родителей приводит к отсутствию должного внимания с их стороны к ребенку, и как следствие – его асоциальное поведение.</a:t>
            </a:r>
            <a:r>
              <a:rPr lang="ru-RU" sz="1600" dirty="0" smtClean="0">
                <a:solidFill>
                  <a:srgbClr val="FFFF00"/>
                </a:solidFill>
              </a:rPr>
              <a:t> Например, дефицит внимания к ребёнку приводит к ухудшению его успеваемости, у обучающегося, как правило, появляется психологический дискомфорт оттого, что он не усваивает дальнейшего материала, ощущает себя ненужным на уроке, ему скучно, и он ищет понимание у дворовых ребят, «друзей с улицы». В конечном итоге, он может стать добычей преступной среды.</a:t>
            </a:r>
            <a:br>
              <a:rPr lang="ru-RU" sz="1600" dirty="0" smtClean="0">
                <a:solidFill>
                  <a:srgbClr val="FFFF00"/>
                </a:solidFill>
              </a:rPr>
            </a:br>
            <a:r>
              <a:rPr lang="ru-RU" sz="1600" dirty="0" smtClean="0">
                <a:solidFill>
                  <a:srgbClr val="FFFF00"/>
                </a:solidFill>
              </a:rPr>
              <a:t/>
            </a:r>
            <a:br>
              <a:rPr lang="ru-RU" sz="1600" dirty="0" smtClean="0">
                <a:solidFill>
                  <a:srgbClr val="FFFF00"/>
                </a:solidFill>
              </a:rPr>
            </a:br>
            <a:r>
              <a:rPr lang="ru-RU" sz="1600" dirty="0" smtClean="0">
                <a:solidFill>
                  <a:srgbClr val="FFFF00"/>
                </a:solidFill>
              </a:rPr>
              <a:t>Ликвидация пробелов в знаниях учащихся является важным компонентом в системе ранней профилактики асоциального поведения. Ежедневный контроль успеваемости со стороны родителей позволят своевременно принять меры к ликвидации пробелов в знаниях.</a:t>
            </a:r>
            <a:br>
              <a:rPr lang="ru-RU" sz="1600" dirty="0" smtClean="0">
                <a:solidFill>
                  <a:srgbClr val="FFFF00"/>
                </a:solidFill>
              </a:rPr>
            </a:br>
            <a:r>
              <a:rPr lang="ru-RU" sz="1600" dirty="0" smtClean="0">
                <a:solidFill>
                  <a:srgbClr val="FFFF00"/>
                </a:solidFill>
              </a:rPr>
              <a:t/>
            </a:r>
            <a:br>
              <a:rPr lang="ru-RU" sz="1600" dirty="0" smtClean="0">
                <a:solidFill>
                  <a:srgbClr val="FFFF00"/>
                </a:solidFill>
              </a:rPr>
            </a:br>
            <a:r>
              <a:rPr lang="ru-RU" sz="1600" dirty="0" smtClean="0">
                <a:solidFill>
                  <a:srgbClr val="FFFF00"/>
                </a:solidFill>
              </a:rPr>
              <a:t>Борьба с прогулами занятий является вторым важным звеном в воспитательной и учебной работе, обеспечивающим успешную профилактику правонарушений. Необходимо учитывать, что у ученика, прогулявшего хотя бы один день занятий, если не принять к нему своевременных мер, появляется чувство безнаказанности, которое подтолкнет его на повторные прогулы и в конечном итоге превратит в злостного прогульщика. Такого подростка легко вовлечь в наркоманию и преступную деятельность. </a:t>
            </a:r>
            <a:r>
              <a:rPr lang="ru-RU" dirty="0" smtClean="0"/>
              <a:t/>
            </a:r>
            <a:br>
              <a:rPr lang="ru-RU" dirty="0" smtClean="0"/>
            </a:br>
            <a:r>
              <a:rPr lang="ru-RU" dirty="0" smtClean="0"/>
              <a:t/>
            </a:r>
            <a:br>
              <a:rPr lang="ru-RU" dirty="0" smtClean="0"/>
            </a:br>
            <a:endParaRPr lang="ru-RU" dirty="0"/>
          </a:p>
        </p:txBody>
      </p:sp>
      <p:pic>
        <p:nvPicPr>
          <p:cNvPr id="7170" name="Picture 2" descr="http://allforchildren.ru/pictures/parents_s/parents047.gif"/>
          <p:cNvPicPr>
            <a:picLocks noChangeAspect="1" noChangeArrowheads="1"/>
          </p:cNvPicPr>
          <p:nvPr/>
        </p:nvPicPr>
        <p:blipFill>
          <a:blip r:embed="rId2"/>
          <a:srcRect/>
          <a:stretch>
            <a:fillRect/>
          </a:stretch>
        </p:blipFill>
        <p:spPr bwMode="auto">
          <a:xfrm>
            <a:off x="0" y="928670"/>
            <a:ext cx="3071802" cy="271464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57620" y="0"/>
            <a:ext cx="5286380" cy="4801314"/>
          </a:xfrm>
          <a:prstGeom prst="rect">
            <a:avLst/>
          </a:prstGeom>
        </p:spPr>
        <p:txBody>
          <a:bodyPr wrap="square">
            <a:spAutoFit/>
          </a:bodyPr>
          <a:lstStyle/>
          <a:p>
            <a:r>
              <a:rPr lang="ru-RU" dirty="0" smtClean="0"/>
              <a:t/>
            </a:r>
            <a:br>
              <a:rPr lang="ru-RU" dirty="0" smtClean="0"/>
            </a:br>
            <a:r>
              <a:rPr lang="ru-RU" sz="2400" dirty="0" smtClean="0">
                <a:solidFill>
                  <a:srgbClr val="92D050"/>
                </a:solidFill>
              </a:rPr>
              <a:t>Организация досуга учащихся, широкое их вовлечение в занятия спортом, художественное творчество, кружковую деятельность помогает удовлетворить потребность ребят в общении, организует их активность в школе, значительно ограничивая риск мотивации на асоциальное поведение.</a:t>
            </a:r>
            <a:br>
              <a:rPr lang="ru-RU" sz="2400" dirty="0" smtClean="0">
                <a:solidFill>
                  <a:srgbClr val="92D050"/>
                </a:solidFill>
              </a:rPr>
            </a:br>
            <a:r>
              <a:rPr lang="ru-RU" sz="2400" dirty="0" smtClean="0">
                <a:solidFill>
                  <a:srgbClr val="92D050"/>
                </a:solidFill>
              </a:rPr>
              <a:t/>
            </a:r>
            <a:br>
              <a:rPr lang="ru-RU" sz="2400" dirty="0" smtClean="0">
                <a:solidFill>
                  <a:srgbClr val="92D050"/>
                </a:solidFill>
              </a:rPr>
            </a:br>
            <a:endParaRPr lang="ru-RU" sz="2400" dirty="0">
              <a:solidFill>
                <a:srgbClr val="92D050"/>
              </a:solidFill>
            </a:endParaRPr>
          </a:p>
        </p:txBody>
      </p:sp>
      <p:pic>
        <p:nvPicPr>
          <p:cNvPr id="6148" name="Picture 4" descr="http://allforchildren.ru/pictures/sport_s/sport013.jpg"/>
          <p:cNvPicPr>
            <a:picLocks noChangeAspect="1" noChangeArrowheads="1"/>
          </p:cNvPicPr>
          <p:nvPr/>
        </p:nvPicPr>
        <p:blipFill>
          <a:blip r:embed="rId2"/>
          <a:srcRect/>
          <a:stretch>
            <a:fillRect/>
          </a:stretch>
        </p:blipFill>
        <p:spPr bwMode="auto">
          <a:xfrm>
            <a:off x="0" y="0"/>
            <a:ext cx="3643306" cy="2857520"/>
          </a:xfrm>
          <a:prstGeom prst="rect">
            <a:avLst/>
          </a:prstGeom>
          <a:noFill/>
        </p:spPr>
      </p:pic>
      <p:pic>
        <p:nvPicPr>
          <p:cNvPr id="6152" name="Picture 8" descr="http://mirgif.com/images/dan/dance75.gif"/>
          <p:cNvPicPr>
            <a:picLocks noChangeAspect="1" noChangeArrowheads="1" noCrop="1"/>
          </p:cNvPicPr>
          <p:nvPr/>
        </p:nvPicPr>
        <p:blipFill>
          <a:blip r:embed="rId3"/>
          <a:srcRect/>
          <a:stretch>
            <a:fillRect/>
          </a:stretch>
        </p:blipFill>
        <p:spPr bwMode="auto">
          <a:xfrm>
            <a:off x="785786" y="3286100"/>
            <a:ext cx="3071834" cy="3571900"/>
          </a:xfrm>
          <a:prstGeom prst="rect">
            <a:avLst/>
          </a:prstGeom>
          <a:noFill/>
        </p:spPr>
      </p:pic>
      <p:pic>
        <p:nvPicPr>
          <p:cNvPr id="6154" name="Picture 10" descr="школьники"/>
          <p:cNvPicPr>
            <a:picLocks noChangeAspect="1" noChangeArrowheads="1" noCrop="1"/>
          </p:cNvPicPr>
          <p:nvPr/>
        </p:nvPicPr>
        <p:blipFill>
          <a:blip r:embed="rId4"/>
          <a:srcRect/>
          <a:stretch>
            <a:fillRect/>
          </a:stretch>
        </p:blipFill>
        <p:spPr bwMode="auto">
          <a:xfrm>
            <a:off x="4429124" y="4214818"/>
            <a:ext cx="4357718" cy="242889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5429288" cy="5632311"/>
          </a:xfrm>
          <a:prstGeom prst="rect">
            <a:avLst/>
          </a:prstGeom>
        </p:spPr>
        <p:txBody>
          <a:bodyPr wrap="square">
            <a:spAutoFit/>
          </a:bodyPr>
          <a:lstStyle/>
          <a:p>
            <a:r>
              <a:rPr lang="ru-RU" sz="2400" dirty="0" smtClean="0"/>
              <a:t>Пропаганда здорового образа жизни должна исходить из потребностей детей и их естественного природного потенциала. Исследования ученых показали, что современные дети испытывают потребность в знаниях о здоровье и здоровом образе жизни; озабоченность перспективой, как своего здоровья, так и здоровья своих близких, своих будущих детей. Но эти потребности должны воспитываться также, в первую очередь, в семье.</a:t>
            </a:r>
            <a:endParaRPr lang="ru-RU" sz="2400" dirty="0"/>
          </a:p>
        </p:txBody>
      </p:sp>
      <p:pic>
        <p:nvPicPr>
          <p:cNvPr id="3" name="Picture 2" descr="F:\лена13\sporta-1340.gif"/>
          <p:cNvPicPr>
            <a:picLocks noChangeAspect="1" noChangeArrowheads="1" noCrop="1"/>
          </p:cNvPicPr>
          <p:nvPr/>
        </p:nvPicPr>
        <p:blipFill>
          <a:blip r:embed="rId2"/>
          <a:srcRect/>
          <a:stretch>
            <a:fillRect/>
          </a:stretch>
        </p:blipFill>
        <p:spPr bwMode="auto">
          <a:xfrm>
            <a:off x="5286380" y="642918"/>
            <a:ext cx="3357586" cy="53578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446862"/>
          </a:xfrm>
        </p:spPr>
        <p:txBody>
          <a:bodyPr>
            <a:noAutofit/>
          </a:bodyPr>
          <a:lstStyle/>
          <a:p>
            <a:pPr algn="ctr"/>
            <a:r>
              <a:rPr lang="ru-RU" sz="2400" dirty="0" err="1" smtClean="0"/>
              <a:t>Tecт</a:t>
            </a:r>
            <a:r>
              <a:rPr lang="ru-RU" sz="2400" dirty="0" smtClean="0"/>
              <a:t> "Я - родитель, я - приятель?!"</a:t>
            </a:r>
            <a:endParaRPr lang="ru-RU" sz="2400" dirty="0"/>
          </a:p>
        </p:txBody>
      </p:sp>
      <p:sp>
        <p:nvSpPr>
          <p:cNvPr id="3" name="Содержимое 2"/>
          <p:cNvSpPr>
            <a:spLocks noGrp="1"/>
          </p:cNvSpPr>
          <p:nvPr>
            <p:ph sz="half" idx="1"/>
          </p:nvPr>
        </p:nvSpPr>
        <p:spPr>
          <a:xfrm>
            <a:off x="285720" y="714356"/>
            <a:ext cx="4210080" cy="5534045"/>
          </a:xfrm>
        </p:spPr>
        <p:txBody>
          <a:bodyPr>
            <a:noAutofit/>
          </a:bodyPr>
          <a:lstStyle/>
          <a:p>
            <a:r>
              <a:rPr lang="ru-RU" sz="1400" b="1" dirty="0" smtClean="0">
                <a:solidFill>
                  <a:schemeClr val="accent5">
                    <a:lumMod val="60000"/>
                    <a:lumOff val="40000"/>
                  </a:schemeClr>
                </a:solidFill>
              </a:rPr>
              <a:t>1. Вы смотрите по телевизору фильм, но ваш ребенок требует пе­реключить на другую программу: там выступают рок-музыканты.</a:t>
            </a:r>
            <a:br>
              <a:rPr lang="ru-RU" sz="1400" b="1" dirty="0" smtClean="0">
                <a:solidFill>
                  <a:schemeClr val="accent5">
                    <a:lumMod val="60000"/>
                    <a:lumOff val="40000"/>
                  </a:schemeClr>
                </a:solidFill>
              </a:rPr>
            </a:br>
            <a:r>
              <a:rPr lang="ru-RU" sz="1400" b="1" dirty="0" smtClean="0">
                <a:solidFill>
                  <a:schemeClr val="accent5">
                    <a:lumMod val="60000"/>
                    <a:lumOff val="40000"/>
                  </a:schemeClr>
                </a:solidFill>
              </a:rPr>
              <a:t>Как вы поступите</a:t>
            </a:r>
            <a:r>
              <a:rPr lang="ru-RU" sz="1400" b="1" dirty="0" smtClean="0"/>
              <a:t>?</a:t>
            </a:r>
            <a:r>
              <a:rPr lang="ru-RU" sz="1400" dirty="0" smtClean="0"/>
              <a:t> </a:t>
            </a:r>
            <a:br>
              <a:rPr lang="ru-RU" sz="1400" dirty="0" smtClean="0"/>
            </a:br>
            <a:r>
              <a:rPr lang="ru-RU" sz="1400" dirty="0" smtClean="0"/>
              <a:t>А) выполните просьбу и будете смотреть передачу вместе;</a:t>
            </a:r>
            <a:r>
              <a:rPr lang="ru-RU" sz="1400" b="1" dirty="0" smtClean="0"/>
              <a:t> </a:t>
            </a:r>
            <a:r>
              <a:rPr lang="ru-RU" sz="1400" dirty="0" smtClean="0"/>
              <a:t/>
            </a:r>
            <a:br>
              <a:rPr lang="ru-RU" sz="1400" dirty="0" smtClean="0"/>
            </a:br>
            <a:r>
              <a:rPr lang="ru-RU" sz="1400" dirty="0" smtClean="0"/>
              <a:t>б) просите подождать, так как фильм скоро закончится;</a:t>
            </a:r>
            <a:br>
              <a:rPr lang="ru-RU" sz="1400" dirty="0" smtClean="0"/>
            </a:br>
            <a:r>
              <a:rPr lang="ru-RU" sz="1400" dirty="0" smtClean="0"/>
              <a:t>в) не обращаете внимания на просьбу ребенка;</a:t>
            </a:r>
            <a:br>
              <a:rPr lang="ru-RU" sz="1400" dirty="0" smtClean="0"/>
            </a:br>
            <a:r>
              <a:rPr lang="ru-RU" sz="1400" dirty="0" smtClean="0"/>
              <a:t>г) злитесь на ребенка за то, что он обратился с такой просьбой.</a:t>
            </a:r>
            <a:br>
              <a:rPr lang="ru-RU" sz="1400" dirty="0" smtClean="0"/>
            </a:br>
            <a:r>
              <a:rPr lang="ru-RU" sz="1400" b="1" dirty="0" smtClean="0">
                <a:solidFill>
                  <a:schemeClr val="accent5">
                    <a:lumMod val="40000"/>
                    <a:lumOff val="60000"/>
                  </a:schemeClr>
                </a:solidFill>
              </a:rPr>
              <a:t>2. Вы видите в своих детях:</a:t>
            </a:r>
            <a:r>
              <a:rPr lang="ru-RU" sz="1400" dirty="0" smtClean="0">
                <a:solidFill>
                  <a:schemeClr val="accent5">
                    <a:lumMod val="40000"/>
                    <a:lumOff val="60000"/>
                  </a:schemeClr>
                </a:solidFill>
              </a:rPr>
              <a:t> </a:t>
            </a:r>
            <a:r>
              <a:rPr lang="ru-RU" sz="1400" dirty="0" smtClean="0"/>
              <a:t/>
            </a:r>
            <a:br>
              <a:rPr lang="ru-RU" sz="1400" dirty="0" smtClean="0"/>
            </a:br>
            <a:r>
              <a:rPr lang="ru-RU" sz="1400" dirty="0" smtClean="0"/>
              <a:t>а) людей, равных себе;</a:t>
            </a:r>
            <a:br>
              <a:rPr lang="ru-RU" sz="1400" dirty="0" smtClean="0"/>
            </a:br>
            <a:r>
              <a:rPr lang="ru-RU" sz="1400" dirty="0" smtClean="0"/>
              <a:t>б) людей, копирующих вас в молодости;</a:t>
            </a:r>
            <a:br>
              <a:rPr lang="ru-RU" sz="1400" dirty="0" smtClean="0"/>
            </a:br>
            <a:r>
              <a:rPr lang="ru-RU" sz="1400" dirty="0" smtClean="0"/>
              <a:t>в) маленьких взрослых;</a:t>
            </a:r>
            <a:br>
              <a:rPr lang="ru-RU" sz="1400" dirty="0" smtClean="0"/>
            </a:br>
            <a:r>
              <a:rPr lang="ru-RU" sz="1400" dirty="0" smtClean="0"/>
              <a:t>г) благодарных слушателей.</a:t>
            </a:r>
            <a:br>
              <a:rPr lang="ru-RU" sz="1400" dirty="0" smtClean="0"/>
            </a:br>
            <a:r>
              <a:rPr lang="ru-RU" sz="1400" b="1" dirty="0" smtClean="0">
                <a:solidFill>
                  <a:schemeClr val="accent6">
                    <a:lumMod val="40000"/>
                    <a:lumOff val="60000"/>
                  </a:schemeClr>
                </a:solidFill>
              </a:rPr>
              <a:t>3. Какую прическу вы предпочитаете</a:t>
            </a:r>
            <a:r>
              <a:rPr lang="ru-RU" sz="1400" b="1" dirty="0" smtClean="0"/>
              <a:t>?</a:t>
            </a:r>
            <a:br>
              <a:rPr lang="ru-RU" sz="1400" b="1" dirty="0" smtClean="0"/>
            </a:br>
            <a:r>
              <a:rPr lang="ru-RU" sz="1400" dirty="0" smtClean="0"/>
              <a:t>А) которая больше всего вам подходит; </a:t>
            </a:r>
            <a:br>
              <a:rPr lang="ru-RU" sz="1400" dirty="0" smtClean="0"/>
            </a:br>
            <a:r>
              <a:rPr lang="ru-RU" sz="1400" dirty="0" smtClean="0"/>
              <a:t>б) которая отвечает последней моде;</a:t>
            </a:r>
            <a:br>
              <a:rPr lang="ru-RU" sz="1400" dirty="0" smtClean="0"/>
            </a:br>
            <a:r>
              <a:rPr lang="ru-RU" sz="1400" dirty="0" smtClean="0"/>
              <a:t>в) которая копирует чью-то прическу;</a:t>
            </a:r>
            <a:br>
              <a:rPr lang="ru-RU" sz="1400" dirty="0" smtClean="0"/>
            </a:br>
            <a:r>
              <a:rPr lang="ru-RU" sz="1400" dirty="0" smtClean="0"/>
              <a:t>г) которая копирует стиль ребенка.</a:t>
            </a:r>
            <a:br>
              <a:rPr lang="ru-RU" sz="1400" dirty="0" smtClean="0"/>
            </a:br>
            <a:r>
              <a:rPr lang="ru-RU" sz="1400" dirty="0" smtClean="0"/>
              <a:t/>
            </a:r>
            <a:br>
              <a:rPr lang="ru-RU" sz="1400" dirty="0" smtClean="0"/>
            </a:br>
            <a:endParaRPr lang="ru-RU" sz="1400" dirty="0"/>
          </a:p>
        </p:txBody>
      </p:sp>
      <p:sp>
        <p:nvSpPr>
          <p:cNvPr id="4" name="Содержимое 3"/>
          <p:cNvSpPr>
            <a:spLocks noGrp="1"/>
          </p:cNvSpPr>
          <p:nvPr>
            <p:ph sz="half" idx="2"/>
          </p:nvPr>
        </p:nvSpPr>
        <p:spPr>
          <a:xfrm>
            <a:off x="4648200" y="785795"/>
            <a:ext cx="4495800" cy="5462606"/>
          </a:xfrm>
        </p:spPr>
        <p:txBody>
          <a:bodyPr>
            <a:noAutofit/>
          </a:bodyPr>
          <a:lstStyle/>
          <a:p>
            <a:r>
              <a:rPr lang="ru-RU" sz="1400" b="1" dirty="0" smtClean="0">
                <a:solidFill>
                  <a:schemeClr val="accent5">
                    <a:lumMod val="40000"/>
                    <a:lumOff val="60000"/>
                  </a:schemeClr>
                </a:solidFill>
              </a:rPr>
              <a:t>4. Немного о возрасте родителей:</a:t>
            </a:r>
            <a:r>
              <a:rPr lang="ru-RU" sz="1400" dirty="0" smtClean="0">
                <a:solidFill>
                  <a:schemeClr val="accent5">
                    <a:lumMod val="40000"/>
                    <a:lumOff val="60000"/>
                  </a:schemeClr>
                </a:solidFill>
              </a:rPr>
              <a:t> </a:t>
            </a:r>
            <a:r>
              <a:rPr lang="ru-RU" sz="1400" dirty="0" smtClean="0"/>
              <a:t/>
            </a:r>
            <a:br>
              <a:rPr lang="ru-RU" sz="1400" dirty="0" smtClean="0"/>
            </a:br>
            <a:r>
              <a:rPr lang="ru-RU" sz="1400" dirty="0" smtClean="0"/>
              <a:t>а) знают ли дети ваш возраст;</a:t>
            </a:r>
            <a:br>
              <a:rPr lang="ru-RU" sz="1400" dirty="0" smtClean="0"/>
            </a:br>
            <a:r>
              <a:rPr lang="ru-RU" sz="1400" dirty="0" smtClean="0"/>
              <a:t>б) вы подчеркиваете возрастную черту между собой и детьми;</a:t>
            </a:r>
            <a:br>
              <a:rPr lang="ru-RU" sz="1400" dirty="0" smtClean="0"/>
            </a:br>
            <a:r>
              <a:rPr lang="ru-RU" sz="1400" dirty="0" smtClean="0"/>
              <a:t>в) вы не обращаете внимания на разницу в возрасте между собой и детьми;</a:t>
            </a:r>
            <a:br>
              <a:rPr lang="ru-RU" sz="1400" dirty="0" smtClean="0"/>
            </a:br>
            <a:r>
              <a:rPr lang="ru-RU" sz="1400" dirty="0" smtClean="0"/>
              <a:t>г) постоянно требуете признания от детей понимания того, что вы старше.</a:t>
            </a:r>
            <a:br>
              <a:rPr lang="ru-RU" sz="1400" dirty="0" smtClean="0"/>
            </a:br>
            <a:r>
              <a:rPr lang="ru-RU" sz="1400" b="1" dirty="0" smtClean="0">
                <a:solidFill>
                  <a:schemeClr val="accent5">
                    <a:lumMod val="40000"/>
                    <a:lumOff val="60000"/>
                  </a:schemeClr>
                </a:solidFill>
              </a:rPr>
              <a:t>5. Какого стиля в одежде вы придерживаетесь?</a:t>
            </a:r>
            <a:r>
              <a:rPr lang="ru-RU" sz="1400" dirty="0" smtClean="0">
                <a:solidFill>
                  <a:schemeClr val="accent5">
                    <a:lumMod val="40000"/>
                    <a:lumOff val="60000"/>
                  </a:schemeClr>
                </a:solidFill>
              </a:rPr>
              <a:t> </a:t>
            </a:r>
            <a:r>
              <a:rPr lang="ru-RU" sz="1400" dirty="0" smtClean="0"/>
              <a:t/>
            </a:r>
            <a:br>
              <a:rPr lang="ru-RU" sz="1400" dirty="0" smtClean="0"/>
            </a:br>
            <a:r>
              <a:rPr lang="ru-RU" sz="1400" dirty="0" smtClean="0"/>
              <a:t>А) стараетесь не отставать в одежде от молодежного стиля; </a:t>
            </a:r>
            <a:br>
              <a:rPr lang="ru-RU" sz="1400" dirty="0" smtClean="0"/>
            </a:br>
            <a:r>
              <a:rPr lang="ru-RU" sz="1400" dirty="0" smtClean="0"/>
              <a:t>б) стараетесь одеваться так, как советует ваш ребенок;</a:t>
            </a:r>
            <a:br>
              <a:rPr lang="ru-RU" sz="1400" dirty="0" smtClean="0"/>
            </a:br>
            <a:r>
              <a:rPr lang="ru-RU" sz="1400" dirty="0" smtClean="0"/>
              <a:t>в) стараетесь надевать ту одежду, которая вам подходит;</a:t>
            </a:r>
            <a:br>
              <a:rPr lang="ru-RU" sz="1400" dirty="0" smtClean="0"/>
            </a:br>
            <a:r>
              <a:rPr lang="ru-RU" sz="1400" dirty="0" smtClean="0"/>
              <a:t>г) следуете своему пониманию стиля.</a:t>
            </a:r>
            <a:br>
              <a:rPr lang="ru-RU" sz="1400" dirty="0" smtClean="0"/>
            </a:br>
            <a:r>
              <a:rPr lang="ru-RU" sz="1400" dirty="0" smtClean="0">
                <a:solidFill>
                  <a:schemeClr val="accent6">
                    <a:lumMod val="40000"/>
                    <a:lumOff val="60000"/>
                  </a:schemeClr>
                </a:solidFill>
              </a:rPr>
              <a:t>6. </a:t>
            </a:r>
            <a:r>
              <a:rPr lang="ru-RU" sz="1400" b="1" dirty="0" smtClean="0">
                <a:solidFill>
                  <a:schemeClr val="accent6">
                    <a:lumMod val="40000"/>
                    <a:lumOff val="60000"/>
                  </a:schemeClr>
                </a:solidFill>
              </a:rPr>
              <a:t>Представьте, что ваш сын-подросток вдел в ухо серьгу или дочь</a:t>
            </a:r>
            <a:br>
              <a:rPr lang="ru-RU" sz="1400" b="1" dirty="0" smtClean="0">
                <a:solidFill>
                  <a:schemeClr val="accent6">
                    <a:lumMod val="40000"/>
                    <a:lumOff val="60000"/>
                  </a:schemeClr>
                </a:solidFill>
              </a:rPr>
            </a:br>
            <a:r>
              <a:rPr lang="ru-RU" sz="1400" b="1" dirty="0" smtClean="0">
                <a:solidFill>
                  <a:schemeClr val="accent6">
                    <a:lumMod val="40000"/>
                    <a:lumOff val="60000"/>
                  </a:schemeClr>
                </a:solidFill>
              </a:rPr>
              <a:t>сделала </a:t>
            </a:r>
            <a:r>
              <a:rPr lang="ru-RU" sz="1400" b="1" dirty="0" err="1" smtClean="0">
                <a:solidFill>
                  <a:schemeClr val="accent6">
                    <a:lumMod val="40000"/>
                    <a:lumOff val="60000"/>
                  </a:schemeClr>
                </a:solidFill>
              </a:rPr>
              <a:t>пирсинг</a:t>
            </a:r>
            <a:r>
              <a:rPr lang="ru-RU" sz="1400" b="1" dirty="0" smtClean="0">
                <a:solidFill>
                  <a:schemeClr val="accent6">
                    <a:lumMod val="40000"/>
                    <a:lumOff val="60000"/>
                  </a:schemeClr>
                </a:solidFill>
              </a:rPr>
              <a:t>. Как вы поступите?</a:t>
            </a:r>
            <a:r>
              <a:rPr lang="ru-RU" sz="1400" dirty="0" smtClean="0"/>
              <a:t/>
            </a:r>
            <a:br>
              <a:rPr lang="ru-RU" sz="1400" dirty="0" smtClean="0"/>
            </a:br>
            <a:r>
              <a:rPr lang="ru-RU" sz="1400" dirty="0" smtClean="0"/>
              <a:t>А) посчитаете это личным делом ребенка; </a:t>
            </a:r>
            <a:br>
              <a:rPr lang="ru-RU" sz="1400" dirty="0" smtClean="0"/>
            </a:br>
            <a:r>
              <a:rPr lang="ru-RU" sz="1400" dirty="0" smtClean="0"/>
              <a:t>б) станете подшучивать над его (ее) поступком;</a:t>
            </a:r>
            <a:br>
              <a:rPr lang="ru-RU" sz="1400" dirty="0" smtClean="0"/>
            </a:br>
            <a:r>
              <a:rPr lang="ru-RU" sz="1400" dirty="0" smtClean="0"/>
              <a:t>в) признаете, что это стильно;</a:t>
            </a:r>
            <a:br>
              <a:rPr lang="ru-RU" sz="1400" dirty="0" smtClean="0"/>
            </a:br>
            <a:r>
              <a:rPr lang="ru-RU" sz="1400" dirty="0" smtClean="0"/>
              <a:t>г) сделаете то же самое.</a:t>
            </a:r>
            <a:br>
              <a:rPr lang="ru-RU" sz="1400" dirty="0" smtClean="0"/>
            </a:br>
            <a:endParaRPr lang="ru-RU"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Особое попечение и помощь</a:t>
            </a:r>
            <a:endParaRPr lang="ru-RU" dirty="0"/>
          </a:p>
        </p:txBody>
      </p:sp>
      <p:sp>
        <p:nvSpPr>
          <p:cNvPr id="3" name="TextBox 2"/>
          <p:cNvSpPr txBox="1"/>
          <p:nvPr/>
        </p:nvSpPr>
        <p:spPr>
          <a:xfrm>
            <a:off x="214282" y="1857364"/>
            <a:ext cx="8929718" cy="4462760"/>
          </a:xfrm>
          <a:prstGeom prst="rect">
            <a:avLst/>
          </a:prstGeom>
          <a:noFill/>
        </p:spPr>
        <p:txBody>
          <a:bodyPr wrap="square" rtlCol="0">
            <a:spAutoFit/>
          </a:bodyPr>
          <a:lstStyle/>
          <a:p>
            <a:r>
              <a:rPr lang="ru-RU" dirty="0">
                <a:solidFill>
                  <a:schemeClr val="accent1">
                    <a:lumMod val="40000"/>
                    <a:lumOff val="60000"/>
                  </a:schemeClr>
                </a:solidFill>
              </a:rPr>
              <a:t>Безнадзорным считается несовершеннолетний, контроль за поведением которого отсутствует вследствие неисполнения или ненадлежащего исполнения обязанностей по его воспитанию, обучению и (или) содержанию со стороны родителей или законных представителей либо должностных лиц (Федеральный закон от 24.06.1999 N 120-ФЗ "Об основах системы профилактики безнадзорности и правонарушений несовершеннолетних" (с изменениями от 03.12.2011)).</a:t>
            </a:r>
            <a:br>
              <a:rPr lang="ru-RU" dirty="0">
                <a:solidFill>
                  <a:schemeClr val="accent1">
                    <a:lumMod val="40000"/>
                    <a:lumOff val="60000"/>
                  </a:schemeClr>
                </a:solidFill>
              </a:rPr>
            </a:br>
            <a:r>
              <a:rPr lang="ru-RU" dirty="0">
                <a:solidFill>
                  <a:schemeClr val="accent1">
                    <a:lumMod val="40000"/>
                    <a:lumOff val="60000"/>
                  </a:schemeClr>
                </a:solidFill>
              </a:rPr>
              <a:t>Следует отметить, что безнадзорным несовершеннолетний считается не только в случае полного неисполнения родителями или законными представителями своих обязанностей по его воспитанию и содержанию, но и в случае исполнения таких обязанностей, но явно в недостаточном объеме. Ведь для того, чтобы из ребенка выросла всесторонняя личность, нужно не только обеспечивать его всем необходимым в материальном плане, но и постоянно воспитывать, интересоваться его жизнью, следить за учебой, кругом общения и времяпровождением</a:t>
            </a:r>
            <a:r>
              <a:rPr lang="ru-RU" sz="1400" dirty="0"/>
              <a:t>.</a:t>
            </a:r>
            <a:br>
              <a:rPr lang="ru-RU" sz="1400" dirty="0"/>
            </a:br>
            <a:endParaRPr lang="ru-RU"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85860"/>
            <a:ext cx="8929718" cy="338554"/>
          </a:xfrm>
          <a:prstGeom prst="rect">
            <a:avLst/>
          </a:prstGeom>
          <a:noFill/>
        </p:spPr>
        <p:txBody>
          <a:bodyPr wrap="square" rtlCol="0">
            <a:spAutoFit/>
          </a:bodyPr>
          <a:lstStyle/>
          <a:p>
            <a:r>
              <a:rPr lang="ru-RU" sz="800" dirty="0" smtClean="0"/>
              <a:t/>
            </a:r>
            <a:br>
              <a:rPr lang="ru-RU" sz="800" dirty="0" smtClean="0"/>
            </a:br>
            <a:endParaRPr lang="ru-RU" sz="800" dirty="0"/>
          </a:p>
        </p:txBody>
      </p:sp>
      <p:sp>
        <p:nvSpPr>
          <p:cNvPr id="5" name="Прямоугольник 4"/>
          <p:cNvSpPr/>
          <p:nvPr/>
        </p:nvSpPr>
        <p:spPr>
          <a:xfrm>
            <a:off x="3357554" y="428604"/>
            <a:ext cx="5072098" cy="5632311"/>
          </a:xfrm>
          <a:prstGeom prst="rect">
            <a:avLst/>
          </a:prstGeom>
        </p:spPr>
        <p:txBody>
          <a:bodyPr wrap="square">
            <a:spAutoFit/>
          </a:bodyPr>
          <a:lstStyle/>
          <a:p>
            <a:r>
              <a:rPr lang="ru-RU" dirty="0" smtClean="0"/>
              <a:t>7</a:t>
            </a:r>
            <a:r>
              <a:rPr lang="ru-RU" dirty="0" smtClean="0">
                <a:solidFill>
                  <a:schemeClr val="accent6">
                    <a:lumMod val="40000"/>
                    <a:lumOff val="60000"/>
                  </a:schemeClr>
                </a:solidFill>
              </a:rPr>
              <a:t>. </a:t>
            </a:r>
            <a:r>
              <a:rPr lang="ru-RU" b="1" dirty="0" smtClean="0">
                <a:solidFill>
                  <a:schemeClr val="accent6">
                    <a:lumMod val="40000"/>
                    <a:lumOff val="60000"/>
                  </a:schemeClr>
                </a:solidFill>
              </a:rPr>
              <a:t>Если музыка звучит в доме на полную громкость:</a:t>
            </a:r>
            <a:r>
              <a:rPr lang="ru-RU" dirty="0" smtClean="0">
                <a:solidFill>
                  <a:schemeClr val="accent6">
                    <a:lumMod val="40000"/>
                    <a:lumOff val="60000"/>
                  </a:schemeClr>
                </a:solidFill>
              </a:rPr>
              <a:t/>
            </a:r>
            <a:br>
              <a:rPr lang="ru-RU" dirty="0" smtClean="0">
                <a:solidFill>
                  <a:schemeClr val="accent6">
                    <a:lumMod val="40000"/>
                    <a:lumOff val="60000"/>
                  </a:schemeClr>
                </a:solidFill>
              </a:rPr>
            </a:br>
            <a:r>
              <a:rPr lang="ru-RU" dirty="0" smtClean="0"/>
              <a:t>а) вы затыкаете уши ватой;</a:t>
            </a:r>
            <a:br>
              <a:rPr lang="ru-RU" dirty="0" smtClean="0"/>
            </a:br>
            <a:r>
              <a:rPr lang="ru-RU" dirty="0" smtClean="0"/>
              <a:t>б) уменьшаете громкость;</a:t>
            </a:r>
            <a:br>
              <a:rPr lang="ru-RU" dirty="0" smtClean="0"/>
            </a:br>
            <a:r>
              <a:rPr lang="ru-RU" dirty="0" smtClean="0"/>
              <a:t>в) миритесь с увлечением своего ребенка;</a:t>
            </a:r>
            <a:br>
              <a:rPr lang="ru-RU" dirty="0" smtClean="0"/>
            </a:br>
            <a:r>
              <a:rPr lang="ru-RU" dirty="0" smtClean="0"/>
              <a:t>г) включаете еще громче.</a:t>
            </a:r>
            <a:br>
              <a:rPr lang="ru-RU" dirty="0" smtClean="0"/>
            </a:br>
            <a:r>
              <a:rPr lang="ru-RU" dirty="0" smtClean="0">
                <a:solidFill>
                  <a:schemeClr val="accent6">
                    <a:lumMod val="40000"/>
                    <a:lumOff val="60000"/>
                  </a:schemeClr>
                </a:solidFill>
              </a:rPr>
              <a:t>8. </a:t>
            </a:r>
            <a:r>
              <a:rPr lang="ru-RU" b="1" dirty="0" smtClean="0">
                <a:solidFill>
                  <a:schemeClr val="accent6">
                    <a:lumMod val="40000"/>
                    <a:lumOff val="60000"/>
                  </a:schemeClr>
                </a:solidFill>
              </a:rPr>
              <a:t>Если вы спорите со своим ребенком, то:</a:t>
            </a:r>
            <a:r>
              <a:rPr lang="ru-RU" dirty="0" smtClean="0"/>
              <a:t/>
            </a:r>
            <a:br>
              <a:rPr lang="ru-RU" dirty="0" smtClean="0"/>
            </a:br>
            <a:r>
              <a:rPr lang="ru-RU" dirty="0" smtClean="0"/>
              <a:t>а) стараетесь ему не возражать;</a:t>
            </a:r>
            <a:br>
              <a:rPr lang="ru-RU" dirty="0" smtClean="0"/>
            </a:br>
            <a:r>
              <a:rPr lang="ru-RU" dirty="0" smtClean="0"/>
              <a:t>б) признаете его правоту;</a:t>
            </a:r>
            <a:br>
              <a:rPr lang="ru-RU" dirty="0" smtClean="0"/>
            </a:br>
            <a:r>
              <a:rPr lang="ru-RU" dirty="0" smtClean="0"/>
              <a:t>в) спорите до полной победы;</a:t>
            </a:r>
            <a:br>
              <a:rPr lang="ru-RU" dirty="0" smtClean="0"/>
            </a:br>
            <a:r>
              <a:rPr lang="ru-RU" dirty="0" smtClean="0"/>
              <a:t>г) уходите от спора.</a:t>
            </a:r>
            <a:br>
              <a:rPr lang="ru-RU" dirty="0" smtClean="0"/>
            </a:br>
            <a:r>
              <a:rPr lang="ru-RU" dirty="0" smtClean="0">
                <a:solidFill>
                  <a:schemeClr val="accent6">
                    <a:lumMod val="40000"/>
                    <a:lumOff val="60000"/>
                  </a:schemeClr>
                </a:solidFill>
              </a:rPr>
              <a:t>9. </a:t>
            </a:r>
            <a:r>
              <a:rPr lang="ru-RU" b="1" dirty="0" smtClean="0">
                <a:solidFill>
                  <a:schemeClr val="accent6">
                    <a:lumMod val="40000"/>
                    <a:lumOff val="60000"/>
                  </a:schemeClr>
                </a:solidFill>
              </a:rPr>
              <a:t>Ваш ребенок празднует день рождения:</a:t>
            </a:r>
            <a:r>
              <a:rPr lang="ru-RU" dirty="0" smtClean="0"/>
              <a:t/>
            </a:r>
            <a:br>
              <a:rPr lang="ru-RU" dirty="0" smtClean="0"/>
            </a:br>
            <a:r>
              <a:rPr lang="ru-RU" dirty="0" smtClean="0"/>
              <a:t>а) вы вместе с ним за одним столом;</a:t>
            </a:r>
            <a:br>
              <a:rPr lang="ru-RU" dirty="0" smtClean="0"/>
            </a:br>
            <a:r>
              <a:rPr lang="ru-RU" dirty="0" smtClean="0"/>
              <a:t>б) оставляете ребят одних;</a:t>
            </a:r>
            <a:br>
              <a:rPr lang="ru-RU" dirty="0" smtClean="0"/>
            </a:br>
            <a:r>
              <a:rPr lang="ru-RU" dirty="0" smtClean="0"/>
              <a:t>в) обслуживаете детей за столом;</a:t>
            </a:r>
            <a:br>
              <a:rPr lang="ru-RU" dirty="0" smtClean="0"/>
            </a:br>
            <a:r>
              <a:rPr lang="ru-RU" dirty="0" smtClean="0"/>
              <a:t>г) уходите из дома.</a:t>
            </a:r>
            <a:br>
              <a:rPr lang="ru-RU" dirty="0" smtClean="0"/>
            </a:br>
            <a:endParaRPr lang="ru-RU" dirty="0"/>
          </a:p>
        </p:txBody>
      </p:sp>
      <p:sp>
        <p:nvSpPr>
          <p:cNvPr id="6" name="Выгнутая влево стрелка 5"/>
          <p:cNvSpPr/>
          <p:nvPr/>
        </p:nvSpPr>
        <p:spPr>
          <a:xfrm>
            <a:off x="357158" y="1357298"/>
            <a:ext cx="2857520" cy="328614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357166"/>
            <a:ext cx="6072214" cy="5016758"/>
          </a:xfrm>
          <a:prstGeom prst="rect">
            <a:avLst/>
          </a:prstGeom>
        </p:spPr>
        <p:txBody>
          <a:bodyPr wrap="square">
            <a:spAutoFit/>
          </a:bodyPr>
          <a:lstStyle/>
          <a:p>
            <a:r>
              <a:rPr lang="ru-RU" sz="2000" dirty="0" smtClean="0">
                <a:solidFill>
                  <a:schemeClr val="accent6">
                    <a:lumMod val="40000"/>
                    <a:lumOff val="60000"/>
                  </a:schemeClr>
                </a:solidFill>
              </a:rPr>
              <a:t>10. </a:t>
            </a:r>
            <a:r>
              <a:rPr lang="ru-RU" sz="2000" b="1" dirty="0" smtClean="0">
                <a:solidFill>
                  <a:schemeClr val="accent6">
                    <a:lumMod val="40000"/>
                    <a:lumOff val="60000"/>
                  </a:schemeClr>
                </a:solidFill>
              </a:rPr>
              <a:t>Ребенок идет на дискотеку:</a:t>
            </a:r>
            <a:r>
              <a:rPr lang="ru-RU" sz="2000" dirty="0" smtClean="0"/>
              <a:t/>
            </a:r>
            <a:br>
              <a:rPr lang="ru-RU" sz="2000" dirty="0" smtClean="0"/>
            </a:br>
            <a:r>
              <a:rPr lang="ru-RU" sz="2000" dirty="0" smtClean="0"/>
              <a:t>а) вы идете вместе с ним;</a:t>
            </a:r>
            <a:br>
              <a:rPr lang="ru-RU" sz="2000" dirty="0" smtClean="0"/>
            </a:br>
            <a:r>
              <a:rPr lang="ru-RU" sz="2000" dirty="0" smtClean="0"/>
              <a:t>б) вы не разрешаете ему идти;</a:t>
            </a:r>
            <a:br>
              <a:rPr lang="ru-RU" sz="2000" dirty="0" smtClean="0"/>
            </a:br>
            <a:r>
              <a:rPr lang="ru-RU" sz="2000" dirty="0" smtClean="0"/>
              <a:t>в) вы выясняете, с кем идет ваш ребенок;</a:t>
            </a:r>
            <a:br>
              <a:rPr lang="ru-RU" sz="2000" dirty="0" smtClean="0"/>
            </a:br>
            <a:r>
              <a:rPr lang="ru-RU" sz="2000" dirty="0" smtClean="0"/>
              <a:t>г) вы ограничиваете его во времени.</a:t>
            </a:r>
            <a:br>
              <a:rPr lang="ru-RU" sz="2000" dirty="0" smtClean="0"/>
            </a:br>
            <a:r>
              <a:rPr lang="ru-RU" sz="2000" dirty="0" smtClean="0">
                <a:solidFill>
                  <a:schemeClr val="accent6">
                    <a:lumMod val="40000"/>
                    <a:lumOff val="60000"/>
                  </a:schemeClr>
                </a:solidFill>
              </a:rPr>
              <a:t>11. </a:t>
            </a:r>
            <a:r>
              <a:rPr lang="ru-RU" sz="2000" b="1" dirty="0" smtClean="0">
                <a:solidFill>
                  <a:schemeClr val="accent6">
                    <a:lumMod val="40000"/>
                    <a:lumOff val="60000"/>
                  </a:schemeClr>
                </a:solidFill>
              </a:rPr>
              <a:t>В общении со своими детьми Вы:</a:t>
            </a:r>
            <a:r>
              <a:rPr lang="ru-RU" sz="2000" dirty="0" smtClean="0">
                <a:solidFill>
                  <a:schemeClr val="accent6">
                    <a:lumMod val="40000"/>
                    <a:lumOff val="60000"/>
                  </a:schemeClr>
                </a:solidFill>
              </a:rPr>
              <a:t/>
            </a:r>
            <a:br>
              <a:rPr lang="ru-RU" sz="2000" dirty="0" smtClean="0">
                <a:solidFill>
                  <a:schemeClr val="accent6">
                    <a:lumMod val="40000"/>
                    <a:lumOff val="60000"/>
                  </a:schemeClr>
                </a:solidFill>
              </a:rPr>
            </a:br>
            <a:r>
              <a:rPr lang="ru-RU" sz="2000" dirty="0" smtClean="0"/>
              <a:t>а) откровенны,</a:t>
            </a:r>
            <a:br>
              <a:rPr lang="ru-RU" sz="2000" dirty="0" smtClean="0"/>
            </a:br>
            <a:r>
              <a:rPr lang="ru-RU" sz="2000" dirty="0" smtClean="0"/>
              <a:t>б) закрыты,</a:t>
            </a:r>
            <a:br>
              <a:rPr lang="ru-RU" sz="2000" dirty="0" smtClean="0"/>
            </a:br>
            <a:r>
              <a:rPr lang="ru-RU" sz="2000" dirty="0" smtClean="0"/>
              <a:t>в) сдержанны,</a:t>
            </a:r>
            <a:br>
              <a:rPr lang="ru-RU" sz="2000" dirty="0" smtClean="0"/>
            </a:br>
            <a:r>
              <a:rPr lang="ru-RU" sz="2000" dirty="0" smtClean="0"/>
              <a:t>г) открыты.</a:t>
            </a:r>
            <a:br>
              <a:rPr lang="ru-RU" sz="2000" dirty="0" smtClean="0"/>
            </a:br>
            <a:r>
              <a:rPr lang="ru-RU" sz="2000" b="1" dirty="0" smtClean="0">
                <a:solidFill>
                  <a:schemeClr val="accent6">
                    <a:lumMod val="40000"/>
                    <a:lumOff val="60000"/>
                  </a:schemeClr>
                </a:solidFill>
              </a:rPr>
              <a:t>12. В отношениях со своими детьми Вы:</a:t>
            </a:r>
            <a:r>
              <a:rPr lang="ru-RU" sz="2000" dirty="0" smtClean="0">
                <a:solidFill>
                  <a:schemeClr val="accent6">
                    <a:lumMod val="40000"/>
                    <a:lumOff val="60000"/>
                  </a:schemeClr>
                </a:solidFill>
              </a:rPr>
              <a:t> </a:t>
            </a:r>
            <a:r>
              <a:rPr lang="ru-RU" sz="2000" dirty="0" smtClean="0"/>
              <a:t/>
            </a:r>
            <a:br>
              <a:rPr lang="ru-RU" sz="2000" dirty="0" smtClean="0"/>
            </a:br>
            <a:r>
              <a:rPr lang="ru-RU" sz="2000" dirty="0" smtClean="0"/>
              <a:t>а) ведете себя как приятель;</a:t>
            </a:r>
            <a:br>
              <a:rPr lang="ru-RU" sz="2000" dirty="0" smtClean="0"/>
            </a:br>
            <a:r>
              <a:rPr lang="ru-RU" sz="2000" dirty="0" smtClean="0"/>
              <a:t>б) как строгий судья;</a:t>
            </a:r>
            <a:br>
              <a:rPr lang="ru-RU" sz="2000" dirty="0" smtClean="0"/>
            </a:br>
            <a:r>
              <a:rPr lang="ru-RU" sz="2000" dirty="0" smtClean="0"/>
              <a:t>в) как друг;</a:t>
            </a:r>
            <a:br>
              <a:rPr lang="ru-RU" sz="2000" dirty="0" smtClean="0"/>
            </a:br>
            <a:r>
              <a:rPr lang="ru-RU" sz="2000" dirty="0" smtClean="0"/>
              <a:t>г) как родитель.</a:t>
            </a:r>
            <a:br>
              <a:rPr lang="ru-RU" sz="2000" dirty="0" smtClean="0"/>
            </a:br>
            <a:endParaRPr lang="ru-RU" sz="2000" dirty="0"/>
          </a:p>
        </p:txBody>
      </p:sp>
      <p:sp>
        <p:nvSpPr>
          <p:cNvPr id="3" name="Выгнутая вправо стрелка 2"/>
          <p:cNvSpPr/>
          <p:nvPr/>
        </p:nvSpPr>
        <p:spPr>
          <a:xfrm>
            <a:off x="6572264" y="1285860"/>
            <a:ext cx="2286016" cy="392909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85860"/>
          </a:xfrm>
        </p:spPr>
        <p:txBody>
          <a:bodyPr>
            <a:normAutofit/>
          </a:bodyPr>
          <a:lstStyle/>
          <a:p>
            <a:pPr algn="ctr"/>
            <a:r>
              <a:rPr lang="ru-RU" sz="3200" dirty="0" smtClean="0"/>
              <a:t>Тест для родителей:</a:t>
            </a:r>
            <a:br>
              <a:rPr lang="ru-RU" sz="3200" dirty="0" smtClean="0"/>
            </a:br>
            <a:r>
              <a:rPr lang="ru-RU" sz="3200" dirty="0" smtClean="0"/>
              <a:t> «Какой вы родитель?»</a:t>
            </a:r>
            <a:endParaRPr lang="ru-RU" sz="3200" dirty="0"/>
          </a:p>
        </p:txBody>
      </p:sp>
      <p:sp>
        <p:nvSpPr>
          <p:cNvPr id="5" name="TextBox 4"/>
          <p:cNvSpPr txBox="1"/>
          <p:nvPr/>
        </p:nvSpPr>
        <p:spPr>
          <a:xfrm>
            <a:off x="2285984" y="1714489"/>
            <a:ext cx="5929354" cy="4524315"/>
          </a:xfrm>
          <a:prstGeom prst="rect">
            <a:avLst/>
          </a:prstGeom>
          <a:noFill/>
        </p:spPr>
        <p:txBody>
          <a:bodyPr wrap="square" rtlCol="0">
            <a:spAutoFit/>
          </a:bodyPr>
          <a:lstStyle/>
          <a:p>
            <a:r>
              <a:rPr lang="ru-RU" dirty="0" smtClean="0"/>
              <a:t>Говорите ли вы ребёнку следующие фразы?</a:t>
            </a:r>
            <a:br>
              <a:rPr lang="ru-RU" dirty="0" smtClean="0"/>
            </a:br>
            <a:r>
              <a:rPr lang="ru-RU" dirty="0" smtClean="0"/>
              <a:t/>
            </a:r>
            <a:br>
              <a:rPr lang="ru-RU" dirty="0" smtClean="0"/>
            </a:br>
            <a:r>
              <a:rPr lang="ru-RU" dirty="0" smtClean="0"/>
              <a:t>1. Сколько раз тебе повторять?</a:t>
            </a:r>
            <a:br>
              <a:rPr lang="ru-RU" dirty="0" smtClean="0"/>
            </a:br>
            <a:r>
              <a:rPr lang="ru-RU" dirty="0" smtClean="0"/>
              <a:t>2. Посоветуйте мне, пожалуйста.</a:t>
            </a:r>
            <a:br>
              <a:rPr lang="ru-RU" dirty="0" smtClean="0"/>
            </a:br>
            <a:r>
              <a:rPr lang="ru-RU" dirty="0" smtClean="0"/>
              <a:t>3. Не знаю, что бы я без тебя делала!</a:t>
            </a:r>
            <a:br>
              <a:rPr lang="ru-RU" dirty="0" smtClean="0"/>
            </a:br>
            <a:r>
              <a:rPr lang="ru-RU" dirty="0" smtClean="0"/>
              <a:t>4. И в кого ты такой уродился?</a:t>
            </a:r>
            <a:br>
              <a:rPr lang="ru-RU" dirty="0" smtClean="0"/>
            </a:br>
            <a:r>
              <a:rPr lang="ru-RU" dirty="0" smtClean="0"/>
              <a:t>5. Какие у тебя замечательные друзья!</a:t>
            </a:r>
            <a:br>
              <a:rPr lang="ru-RU" dirty="0" smtClean="0"/>
            </a:br>
            <a:r>
              <a:rPr lang="ru-RU" dirty="0" smtClean="0"/>
              <a:t>6. Ну на кого ты похож?!</a:t>
            </a:r>
            <a:br>
              <a:rPr lang="ru-RU" dirty="0" smtClean="0"/>
            </a:br>
            <a:r>
              <a:rPr lang="ru-RU" dirty="0" smtClean="0"/>
              <a:t>7. Вот я в твоё время…</a:t>
            </a:r>
            <a:br>
              <a:rPr lang="ru-RU" dirty="0" smtClean="0"/>
            </a:br>
            <a:r>
              <a:rPr lang="ru-RU" dirty="0" smtClean="0"/>
              <a:t>8. Ты моя опора и помощник!</a:t>
            </a:r>
            <a:br>
              <a:rPr lang="ru-RU" dirty="0" smtClean="0"/>
            </a:br>
            <a:r>
              <a:rPr lang="ru-RU" dirty="0" smtClean="0"/>
              <a:t>9. Ну что за друзья у тебя?</a:t>
            </a:r>
            <a:br>
              <a:rPr lang="ru-RU" dirty="0" smtClean="0"/>
            </a:br>
            <a:r>
              <a:rPr lang="ru-RU" dirty="0" smtClean="0"/>
              <a:t>10. О чём ты только думаешь?</a:t>
            </a:r>
            <a:br>
              <a:rPr lang="ru-RU" dirty="0" smtClean="0"/>
            </a:br>
            <a:r>
              <a:rPr lang="ru-RU" dirty="0" smtClean="0"/>
              <a:t>11. Какой ты у меня умница? </a:t>
            </a:r>
            <a:br>
              <a:rPr lang="ru-RU" dirty="0" smtClean="0"/>
            </a:br>
            <a:r>
              <a:rPr lang="ru-RU" dirty="0" smtClean="0"/>
              <a:t>12. А как ты считаешь сынок (доченька)?</a:t>
            </a:r>
            <a:br>
              <a:rPr lang="ru-RU" dirty="0" smtClean="0"/>
            </a:br>
            <a:r>
              <a:rPr lang="ru-RU" dirty="0" smtClean="0"/>
              <a:t>13. У всех дети, как дети, а ты…</a:t>
            </a:r>
            <a:br>
              <a:rPr lang="ru-RU" dirty="0" smtClean="0"/>
            </a:br>
            <a:r>
              <a:rPr lang="ru-RU" dirty="0" smtClean="0"/>
              <a:t>14. Какой ты у меня сообразительный! </a:t>
            </a:r>
            <a:endParaRPr lang="ru-RU" dirty="0"/>
          </a:p>
        </p:txBody>
      </p:sp>
      <p:sp>
        <p:nvSpPr>
          <p:cNvPr id="4" name="Молния 3"/>
          <p:cNvSpPr/>
          <p:nvPr/>
        </p:nvSpPr>
        <p:spPr>
          <a:xfrm>
            <a:off x="0" y="0"/>
            <a:ext cx="2214546" cy="178592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ердце 1"/>
          <p:cNvSpPr/>
          <p:nvPr/>
        </p:nvSpPr>
        <p:spPr>
          <a:xfrm>
            <a:off x="0" y="285728"/>
            <a:ext cx="9144000" cy="657227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2428860" y="1928802"/>
            <a:ext cx="5143536" cy="3785652"/>
          </a:xfrm>
          <a:prstGeom prst="rect">
            <a:avLst/>
          </a:prstGeom>
          <a:noFill/>
        </p:spPr>
        <p:txBody>
          <a:bodyPr wrap="square" rtlCol="0">
            <a:spAutoFit/>
          </a:bodyPr>
          <a:lstStyle/>
          <a:p>
            <a:r>
              <a:rPr lang="ru-RU" dirty="0" smtClean="0"/>
              <a:t>О</a:t>
            </a:r>
            <a:r>
              <a:rPr lang="ru-RU" dirty="0" smtClean="0"/>
              <a:t>сновная </a:t>
            </a:r>
            <a:r>
              <a:rPr lang="ru-RU" dirty="0" smtClean="0"/>
              <a:t>ответственность за жизнь и здоровье детей лежит на </a:t>
            </a:r>
            <a:r>
              <a:rPr lang="ru-RU" dirty="0" smtClean="0"/>
              <a:t>вас, на родителях!!!</a:t>
            </a:r>
          </a:p>
          <a:p>
            <a:r>
              <a:rPr lang="ru-RU" dirty="0" smtClean="0"/>
              <a:t> </a:t>
            </a:r>
            <a:r>
              <a:rPr lang="ru-RU" dirty="0" smtClean="0"/>
              <a:t>Контролируйте своих детей, отслеживайте, где они проводят время и с кем. До какого времени они у вас находятся на улице.</a:t>
            </a:r>
          </a:p>
          <a:p>
            <a:r>
              <a:rPr lang="ru-RU" sz="2400" dirty="0" smtClean="0"/>
              <a:t>Восточная мудрость </a:t>
            </a:r>
            <a:r>
              <a:rPr lang="ru-RU" sz="2400" dirty="0" smtClean="0"/>
              <a:t>гласит</a:t>
            </a:r>
            <a:r>
              <a:rPr lang="ru-RU" sz="2400" dirty="0" smtClean="0">
                <a:solidFill>
                  <a:schemeClr val="bg1">
                    <a:lumMod val="95000"/>
                    <a:lumOff val="5000"/>
                  </a:schemeClr>
                </a:solidFill>
              </a:rPr>
              <a:t>:</a:t>
            </a:r>
          </a:p>
          <a:p>
            <a:r>
              <a:rPr lang="ru-RU" dirty="0" smtClean="0">
                <a:solidFill>
                  <a:schemeClr val="bg1">
                    <a:lumMod val="95000"/>
                    <a:lumOff val="5000"/>
                  </a:schemeClr>
                </a:solidFill>
              </a:rPr>
              <a:t> «Если ты думаешь на год вперед – посади семя. Если ты думаешь на десятилетия вперед, - посади дерево. Если ты думаешь на век вперед, воспитай человека».</a:t>
            </a:r>
            <a:endParaRPr lang="ru-RU" dirty="0">
              <a:solidFill>
                <a:schemeClr val="bg1">
                  <a:lumMod val="95000"/>
                  <a:lumOff val="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357167"/>
            <a:ext cx="8001056" cy="6924973"/>
          </a:xfrm>
          <a:prstGeom prst="rect">
            <a:avLst/>
          </a:prstGeom>
          <a:noFill/>
        </p:spPr>
        <p:txBody>
          <a:bodyPr wrap="square" rtlCol="0">
            <a:spAutoFit/>
          </a:bodyPr>
          <a:lstStyle/>
          <a:p>
            <a:r>
              <a:rPr lang="ru-RU" sz="2400" dirty="0"/>
              <a:t>В соответствии с ч. 1 ст. 38 Конституции РФ материнство и детство, а также семья находятся под защитой государства. В части 2 той же статьи указывается, что забота о детях, их воспитание - равное право и обязанность родителей. Таким образом, защита прав детей - одно из приоритетных направлений не только Российского государства, но и мирового сообщества. Государство, возлагая на родителей основную обязанность по воспитанию детей и заботе о них, создало многочисленные инструменты, позволяющие пресекать нарушения их прав, - это и возможность представительства интересов детей их родителями и законными представителями в любых инстанциях, и защита детей от "плохих" родителей.</a:t>
            </a:r>
            <a:br>
              <a:rPr lang="ru-RU" sz="2400" dirty="0"/>
            </a:br>
            <a:r>
              <a:rPr lang="ru-RU" dirty="0"/>
              <a:t/>
            </a:r>
            <a:br>
              <a:rPr lang="ru-RU" dirty="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857233"/>
            <a:ext cx="7786742" cy="5293757"/>
          </a:xfrm>
          <a:prstGeom prst="rect">
            <a:avLst/>
          </a:prstGeom>
          <a:noFill/>
        </p:spPr>
        <p:txBody>
          <a:bodyPr wrap="square" rtlCol="0">
            <a:spAutoFit/>
          </a:bodyPr>
          <a:lstStyle/>
          <a:p>
            <a:r>
              <a:rPr lang="ru-RU" sz="2000" dirty="0">
                <a:solidFill>
                  <a:schemeClr val="accent1">
                    <a:lumMod val="60000"/>
                    <a:lumOff val="40000"/>
                  </a:schemeClr>
                </a:solidFill>
              </a:rPr>
              <a:t>Родители имеют преимущественное право перед всеми другими лицами на воспитание ребенка. Право родителей на воспитание детей должно обеспечиваться надлежащим исполнением родителями обязанностей по их воспитанию, от выполнения которых во многом зависит духовный мир ребенка, его готовность к межличностному общению, стремление к знаниям, способность здраво оценивать свои поступки и контролировать чувства и эмоции. Родители должны быть для своих детей положительным примером.</a:t>
            </a:r>
            <a:br>
              <a:rPr lang="ru-RU" sz="2000" dirty="0">
                <a:solidFill>
                  <a:schemeClr val="accent1">
                    <a:lumMod val="60000"/>
                    <a:lumOff val="40000"/>
                  </a:schemeClr>
                </a:solidFill>
              </a:rPr>
            </a:br>
            <a:r>
              <a:rPr lang="ru-RU" sz="2000" dirty="0">
                <a:solidFill>
                  <a:schemeClr val="accent1">
                    <a:lumMod val="60000"/>
                    <a:lumOff val="40000"/>
                  </a:schemeClr>
                </a:solidFill>
              </a:rPr>
              <a:t>Отметим, что за воспитание своего ребенка родители несут не только нравственную, но и гражданскую, административную и уголовную ответственность. А самой распространенной мерой ответственности за ненадлежащее семейное воспитание детей является лишение родительских прав.</a:t>
            </a:r>
            <a:r>
              <a:rPr lang="ru-RU" dirty="0"/>
              <a:t/>
            </a:r>
            <a:br>
              <a:rPr lang="ru-RU" dirty="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Права и обязанности родителей</a:t>
            </a:r>
            <a:endParaRPr lang="ru-RU" dirty="0"/>
          </a:p>
        </p:txBody>
      </p:sp>
      <p:sp>
        <p:nvSpPr>
          <p:cNvPr id="1026" name="Rectangle 2"/>
          <p:cNvSpPr>
            <a:spLocks noChangeArrowheads="1"/>
          </p:cNvSpPr>
          <p:nvPr/>
        </p:nvSpPr>
        <p:spPr bwMode="auto">
          <a:xfrm>
            <a:off x="928662" y="1857364"/>
            <a:ext cx="707236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На днях в Общественной палате обсуждали законопроект, который позволил бы наказывать родителей, оставляющих своих детей без присмотра. Речь идет о так называемых беспечных родителях, которые отпускают детей в одиночестве гулять на детской площадке или не забирают после школы. Пока законопроект только разрабатывается, но уже ясно, что принятие подобного закона вызовет в обществе яростную дискуссию.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472518" cy="1399032"/>
          </a:xfrm>
        </p:spPr>
        <p:txBody>
          <a:bodyPr>
            <a:noAutofit/>
          </a:bodyPr>
          <a:lstStyle/>
          <a:p>
            <a:pPr algn="ctr"/>
            <a:r>
              <a:rPr lang="ru-RU" sz="2000" dirty="0" smtClean="0"/>
              <a:t>Законопроект, который разрабатывает комитет Госдумы по вопросам семьи, женщин и детей совместно с Общественной палатой, может переломить ситуацию. Что же ждет нерадивых родителей?</a:t>
            </a:r>
            <a:br>
              <a:rPr lang="ru-RU" sz="2000" dirty="0" smtClean="0"/>
            </a:br>
            <a:endParaRPr lang="ru-RU" sz="2000" dirty="0"/>
          </a:p>
        </p:txBody>
      </p:sp>
      <p:sp>
        <p:nvSpPr>
          <p:cNvPr id="18433" name="Rectangle 1"/>
          <p:cNvSpPr>
            <a:spLocks noChangeArrowheads="1"/>
          </p:cNvSpPr>
          <p:nvPr/>
        </p:nvSpPr>
        <p:spPr bwMode="auto">
          <a:xfrm>
            <a:off x="642910" y="1643050"/>
            <a:ext cx="800105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 первую очередь будут строго контролировать посещаемость занятий в школах. Если родители закрывают глаза на то, что ребенок прогуливает уроки без уважительной причины, то их будут привлекать к административной ответственности </a:t>
            </a:r>
            <a:r>
              <a:rPr kumimoji="0" lang="ru-RU" sz="2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штрафу от 100 до 500 рублей. Можно будет забыть и о вечерних прогулках, а также походах в игровые залы и интернет-кафе без взрослых. Тем, кто младше десяти лет, выход на улицы в одиночестве будет запрещен после 20.00. Не достигшим 14 лет нечего делать на улице после 22.00, а 16 лет </a:t>
            </a:r>
            <a:r>
              <a:rPr kumimoji="0" lang="ru-RU" sz="2400"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после 23.00.</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1285884"/>
          </a:xfrm>
        </p:spPr>
        <p:txBody>
          <a:bodyPr>
            <a:normAutofit fontScale="90000"/>
          </a:bodyPr>
          <a:lstStyle/>
          <a:p>
            <a:pPr algn="ctr"/>
            <a:r>
              <a:rPr lang="ru-RU" b="1" dirty="0" smtClean="0"/>
              <a:t>Один дома? Ждите неприятностей</a:t>
            </a:r>
            <a:r>
              <a:rPr lang="ru-RU" dirty="0" smtClean="0"/>
              <a:t/>
            </a:r>
            <a:br>
              <a:rPr lang="ru-RU" dirty="0" smtClean="0"/>
            </a:br>
            <a:endParaRPr lang="ru-RU" dirty="0"/>
          </a:p>
        </p:txBody>
      </p:sp>
      <p:sp>
        <p:nvSpPr>
          <p:cNvPr id="19457" name="Rectangle 1"/>
          <p:cNvSpPr>
            <a:spLocks noChangeArrowheads="1"/>
          </p:cNvSpPr>
          <p:nvPr/>
        </p:nvSpPr>
        <p:spPr bwMode="auto">
          <a:xfrm>
            <a:off x="357158" y="1857364"/>
            <a:ext cx="828680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ru-RU" sz="2400" dirty="0">
                <a:solidFill>
                  <a:srgbClr val="000000"/>
                </a:solidFill>
                <a:latin typeface="Arial" pitchFamily="34" charset="0"/>
                <a:ea typeface="Times New Roman" pitchFamily="18" charset="0"/>
                <a:cs typeface="Arial" pitchFamily="34" charset="0"/>
              </a:rPr>
              <a:t>В</a:t>
            </a: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 многих странах мира давно действуют подобные нормы.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Если американские родители оставляют своих детей, которым еще не исполнилось 12 лет, одних дома или на улице, то соседи или знакомые сообщат об этом в специальные государственные агентства. И тогда родителям грозит большой штраф и воспитательные курсы.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 Англии оставление детей в возрасте до 14 лет одних считается уголовным преступлением. В Германии можно попасть в тюрьму за оставление ребенка до 14 лет одного даже на пятнадцать минут.</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089804"/>
          </a:xfrm>
        </p:spPr>
        <p:txBody>
          <a:bodyPr>
            <a:normAutofit/>
          </a:bodyPr>
          <a:lstStyle/>
          <a:p>
            <a:r>
              <a:rPr lang="ru-RU" sz="2000" b="1" dirty="0" smtClean="0"/>
              <a:t>Высокая степень “родительского надзора” измеряется осведомленностью родителей и способностью дать ответ на следующие вопросы</a:t>
            </a:r>
            <a:r>
              <a:rPr lang="ru-RU" sz="2000" dirty="0" smtClean="0"/>
              <a:t>:</a:t>
            </a:r>
            <a:endParaRPr lang="ru-RU" sz="2000" dirty="0"/>
          </a:p>
        </p:txBody>
      </p:sp>
      <p:sp>
        <p:nvSpPr>
          <p:cNvPr id="3" name="TextBox 2"/>
          <p:cNvSpPr txBox="1"/>
          <p:nvPr/>
        </p:nvSpPr>
        <p:spPr>
          <a:xfrm>
            <a:off x="357158" y="785795"/>
            <a:ext cx="8358246" cy="5632311"/>
          </a:xfrm>
          <a:prstGeom prst="rect">
            <a:avLst/>
          </a:prstGeom>
          <a:noFill/>
        </p:spPr>
        <p:txBody>
          <a:bodyPr wrap="square" rtlCol="0">
            <a:spAutoFit/>
          </a:bodyPr>
          <a:lstStyle/>
          <a:p>
            <a:r>
              <a:rPr lang="ru-RU" dirty="0"/>
              <a:t/>
            </a:r>
            <a:br>
              <a:rPr lang="ru-RU" dirty="0"/>
            </a:br>
            <a:r>
              <a:rPr lang="ru-RU" dirty="0"/>
              <a:t/>
            </a:r>
            <a:br>
              <a:rPr lang="ru-RU" dirty="0"/>
            </a:br>
            <a:r>
              <a:rPr lang="ru-RU" dirty="0"/>
              <a:t>1. Знаете ли Вы, с кем дружит Ваш ребенок?</a:t>
            </a:r>
            <a:br>
              <a:rPr lang="ru-RU" dirty="0"/>
            </a:br>
            <a:r>
              <a:rPr lang="ru-RU" dirty="0"/>
              <a:t>2. Если ребенок собирается прийти домой позже назначенного часа, знает ли он, что должен позвонить и предупредить Вас?</a:t>
            </a:r>
            <a:br>
              <a:rPr lang="ru-RU" dirty="0"/>
            </a:br>
            <a:r>
              <a:rPr lang="ru-RU" dirty="0"/>
              <a:t>3. Знаете ли Вы, где Ваш ребенок проводит время после школы, и чем он занимается?</a:t>
            </a:r>
            <a:br>
              <a:rPr lang="ru-RU" dirty="0"/>
            </a:br>
            <a:r>
              <a:rPr lang="ru-RU" dirty="0"/>
              <a:t>4. Говорит ли Вам ребенок о том, с кем он идет гулять?</a:t>
            </a:r>
            <a:br>
              <a:rPr lang="ru-RU" dirty="0"/>
            </a:br>
            <a:r>
              <a:rPr lang="ru-RU" dirty="0"/>
              <a:t>5. Знаете ли Вы, где Ваш ребенок, когда он гуляет по вечерам?</a:t>
            </a:r>
            <a:br>
              <a:rPr lang="ru-RU" dirty="0"/>
            </a:br>
            <a:r>
              <a:rPr lang="ru-RU" dirty="0"/>
              <a:t>6. Знаете ли Вы, каким образом ребенок тратит свои деньги?</a:t>
            </a:r>
            <a:br>
              <a:rPr lang="ru-RU" dirty="0"/>
            </a:br>
            <a:r>
              <a:rPr lang="ru-RU" dirty="0"/>
              <a:t>7. Знакомы ли Вы с родителями друзей своего ребенка-подростка?</a:t>
            </a:r>
            <a:br>
              <a:rPr lang="ru-RU" dirty="0"/>
            </a:br>
            <a:r>
              <a:rPr lang="ru-RU" dirty="0"/>
              <a:t>8. Обсуждаете ли Вы с ребенком его планы с друзьями? </a:t>
            </a:r>
            <a:br>
              <a:rPr lang="ru-RU" dirty="0"/>
            </a:br>
            <a:r>
              <a:rPr lang="ru-RU" dirty="0"/>
              <a:t/>
            </a:r>
            <a:br>
              <a:rPr lang="ru-RU" dirty="0"/>
            </a:br>
            <a:r>
              <a:rPr lang="ru-RU" dirty="0"/>
              <a:t>Некоторые родители предпочитают не вмешиваться в жизнь ребенка, полагая, что таким образом они нарушили бы его независимость. В некоторых случаях ребенок может расценить подобные вопросы как вмешательство в личную жизнь и откажутся отвечать на них, считая, что родители слишком требовательны и навязчивы. </a:t>
            </a:r>
            <a:br>
              <a:rPr lang="ru-RU" dirty="0"/>
            </a:br>
            <a:r>
              <a:rPr lang="ru-RU" dirty="0"/>
              <a:t/>
            </a:r>
            <a:br>
              <a:rPr lang="ru-RU" dirty="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7929618" cy="1428760"/>
          </a:xfrm>
        </p:spPr>
        <p:txBody>
          <a:bodyPr>
            <a:noAutofit/>
          </a:bodyPr>
          <a:lstStyle/>
          <a:p>
            <a:pPr algn="ctr"/>
            <a:r>
              <a:rPr lang="ru-RU" sz="2400" b="1" dirty="0" smtClean="0"/>
              <a:t>Существует три ключевых момента, о которых необходимо помнить при правильном родительском надзоре</a:t>
            </a:r>
            <a:r>
              <a:rPr lang="ru-RU" sz="2400" dirty="0" smtClean="0"/>
              <a:t>:</a:t>
            </a:r>
            <a:br>
              <a:rPr lang="ru-RU" sz="2400" dirty="0" smtClean="0"/>
            </a:br>
            <a:endParaRPr lang="ru-RU" sz="2400" dirty="0"/>
          </a:p>
        </p:txBody>
      </p:sp>
      <p:sp>
        <p:nvSpPr>
          <p:cNvPr id="5" name="Содержимое 4"/>
          <p:cNvSpPr>
            <a:spLocks noGrp="1"/>
          </p:cNvSpPr>
          <p:nvPr>
            <p:ph idx="1"/>
          </p:nvPr>
        </p:nvSpPr>
        <p:spPr>
          <a:xfrm>
            <a:off x="0" y="1571612"/>
            <a:ext cx="4714876" cy="4883196"/>
          </a:xfrm>
        </p:spPr>
        <p:txBody>
          <a:bodyPr>
            <a:normAutofit lnSpcReduction="10000"/>
          </a:bodyPr>
          <a:lstStyle/>
          <a:p>
            <a:r>
              <a:rPr lang="ru-RU" sz="2000" dirty="0" smtClean="0"/>
              <a:t>1. Родительский надзор приносит наиболее удачные результаты в том случае, если между родителями и детьми уже установлены хорошие плодотворные отношения. Члены семьи должны демонстрировать взаимоуважение, и в семье должен существовать определенный кодекс поведения со своими правилами. </a:t>
            </a:r>
            <a:br>
              <a:rPr lang="ru-RU" sz="2000" dirty="0" smtClean="0"/>
            </a:br>
            <a:r>
              <a:rPr lang="ru-RU" dirty="0" smtClean="0"/>
              <a:t/>
            </a:r>
            <a:br>
              <a:rPr lang="ru-RU" dirty="0" smtClean="0"/>
            </a:br>
            <a:endParaRPr lang="ru-RU" dirty="0"/>
          </a:p>
        </p:txBody>
      </p:sp>
      <p:pic>
        <p:nvPicPr>
          <p:cNvPr id="1026" name="Picture 2" descr="http://pictar.ru/data/media/79/people_133_.jpg"/>
          <p:cNvPicPr>
            <a:picLocks noChangeAspect="1" noChangeArrowheads="1"/>
          </p:cNvPicPr>
          <p:nvPr/>
        </p:nvPicPr>
        <p:blipFill>
          <a:blip r:embed="rId2" cstate="print"/>
          <a:srcRect/>
          <a:stretch>
            <a:fillRect/>
          </a:stretch>
        </p:blipFill>
        <p:spPr bwMode="auto">
          <a:xfrm>
            <a:off x="4786314" y="1928802"/>
            <a:ext cx="4357686" cy="400052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249</TotalTime>
  <Words>1145</Words>
  <Application>Microsoft Office PowerPoint</Application>
  <PresentationFormat>Экран (4:3)</PresentationFormat>
  <Paragraphs>39</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Яркая</vt:lpstr>
      <vt:lpstr>НЕ ОСТАВЛЯЙТЕ ДЕТЕЙ БЕЗ НАДЗОРА! </vt:lpstr>
      <vt:lpstr>Особое попечение и помощь</vt:lpstr>
      <vt:lpstr>Слайд 3</vt:lpstr>
      <vt:lpstr>Слайд 4</vt:lpstr>
      <vt:lpstr>Права и обязанности родителей</vt:lpstr>
      <vt:lpstr>Законопроект, который разрабатывает комитет Госдумы по вопросам семьи, женщин и детей совместно с Общественной палатой, может переломить ситуацию. Что же ждет нерадивых родителей? </vt:lpstr>
      <vt:lpstr>Один дома? Ждите неприятностей </vt:lpstr>
      <vt:lpstr>Высокая степень “родительского надзора” измеряется осведомленностью родителей и способностью дать ответ на следующие вопросы:</vt:lpstr>
      <vt:lpstr>Существует три ключевых момента, о которых необходимо помнить при правильном родительском надзоре: </vt:lpstr>
      <vt:lpstr>Слайд 10</vt:lpstr>
      <vt:lpstr>Слайд 11</vt:lpstr>
      <vt:lpstr>Наши дни</vt:lpstr>
      <vt:lpstr>Слайд 13</vt:lpstr>
      <vt:lpstr>Слайд 14</vt:lpstr>
      <vt:lpstr>Слайд 15</vt:lpstr>
      <vt:lpstr>Слайд 16</vt:lpstr>
      <vt:lpstr>Слайд 17</vt:lpstr>
      <vt:lpstr>Слайд 18</vt:lpstr>
      <vt:lpstr>Tecт "Я - родитель, я - приятель?!"</vt:lpstr>
      <vt:lpstr>Слайд 20</vt:lpstr>
      <vt:lpstr>Слайд 21</vt:lpstr>
      <vt:lpstr>Тест для родителей:  «Какой вы родитель?»</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 ОСТАВЛЯЙТЕ ДЕТЕЙ БЕЗ НАДЗОРА!</dc:title>
  <dc:creator>школа</dc:creator>
  <cp:lastModifiedBy>школа</cp:lastModifiedBy>
  <cp:revision>26</cp:revision>
  <dcterms:created xsi:type="dcterms:W3CDTF">2013-12-17T01:38:09Z</dcterms:created>
  <dcterms:modified xsi:type="dcterms:W3CDTF">2013-12-19T02:14:13Z</dcterms:modified>
</cp:coreProperties>
</file>